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58" r:id="rId6"/>
    <p:sldId id="260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660066"/>
    <a:srgbClr val="FF0000"/>
    <a:srgbClr val="CC00FF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0CB3B-48E6-48DF-BA65-C50006B37FD1}" type="datetimeFigureOut">
              <a:rPr lang="es-ES" smtClean="0"/>
              <a:pPr/>
              <a:t>28/07/2013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EFE5-0F10-48CB-9596-A8A929A4FD9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1d4OP1TI76c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492896"/>
            <a:ext cx="7772400" cy="1470025"/>
          </a:xfrm>
        </p:spPr>
        <p:txBody>
          <a:bodyPr>
            <a:noAutofit/>
          </a:bodyPr>
          <a:lstStyle/>
          <a:p>
            <a:r>
              <a:rPr lang="es-ES" sz="20000" b="1" dirty="0" smtClean="0">
                <a:solidFill>
                  <a:srgbClr val="0099FF"/>
                </a:solidFill>
                <a:latin typeface="Bradley Hand ITC" pitchFamily="66" charset="0"/>
              </a:rPr>
              <a:t>ÉTICA</a:t>
            </a:r>
            <a:endParaRPr lang="es-ES" sz="20000" b="1" dirty="0">
              <a:solidFill>
                <a:srgbClr val="0099FF"/>
              </a:solidFill>
              <a:latin typeface="Bradley Hand ITC" pitchFamily="66" charset="0"/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386104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s-ES" u="sng" dirty="0" smtClean="0">
                <a:hlinkClick r:id="rId2"/>
              </a:rPr>
              <a:t/>
            </a:r>
            <a:br>
              <a:rPr lang="es-ES" u="sng" dirty="0" smtClean="0">
                <a:hlinkClick r:id="rId2"/>
              </a:rPr>
            </a:br>
            <a:r>
              <a:rPr lang="es-ES" sz="3600" b="1" i="1" dirty="0" smtClean="0">
                <a:latin typeface="Bradley Hand ITC" pitchFamily="66" charset="0"/>
                <a:hlinkClick r:id="rId2"/>
              </a:rPr>
              <a:t>http</a:t>
            </a:r>
            <a:r>
              <a:rPr lang="es-ES" sz="3600" b="1" i="1" dirty="0">
                <a:latin typeface="Bradley Hand ITC" pitchFamily="66" charset="0"/>
                <a:hlinkClick r:id="rId2"/>
              </a:rPr>
              <a:t>://</a:t>
            </a:r>
            <a:r>
              <a:rPr lang="es-ES" sz="3600" b="1" i="1" dirty="0" smtClean="0">
                <a:latin typeface="Bradley Hand ITC" pitchFamily="66" charset="0"/>
                <a:hlinkClick r:id="rId2"/>
              </a:rPr>
              <a:t>www.youtube.com/watch?v=1d4OP1TI76c</a:t>
            </a:r>
            <a:endParaRPr lang="es-ES" sz="3600" b="1" i="1" dirty="0">
              <a:latin typeface="Bradley Hand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5"/>
            <a:ext cx="8229600" cy="8640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ES" sz="7200" b="1" dirty="0" smtClean="0">
                <a:solidFill>
                  <a:srgbClr val="33CCCC"/>
                </a:solidFill>
                <a:latin typeface="Bradley Hand ITC" pitchFamily="66" charset="0"/>
              </a:rPr>
              <a:t>Video sobre la ética empresarial</a:t>
            </a:r>
            <a:endParaRPr lang="es-ES" sz="7200" b="1" dirty="0">
              <a:solidFill>
                <a:srgbClr val="33CCCC"/>
              </a:solidFill>
              <a:latin typeface="Bradley Hand ITC" pitchFamily="66" charset="0"/>
            </a:endParaRPr>
          </a:p>
        </p:txBody>
      </p:sp>
      <p:sp>
        <p:nvSpPr>
          <p:cNvPr id="23554" name="AutoShape 2" descr="data:image/jpeg;base64,/9j/4AAQSkZJRgABAQAAAQABAAD/2wCEAAkGBw8MDxAPDQ0PDQ0NDw8QEBAPDxAPDw8MFBQWFhQRFBUYHCggGBomGxUUITEhJSkrLi4vFx8zODMsNygtLisBCgoKDg0OGg8QFywcHBwsLywsLCwsLCwsLCwsLCwsLCwsLCwsLCwsLCwsLCwsNywsLCw3KywsNyw3KywsNzcrLP/AABEIAMIBAwMBEQACEQEDEQH/xAAcAAEAAgIDAQAAAAAAAAAAAAAAAQcCBgMECAX/xABCEAACAQMABQQPBgUFAQAAAAAAAQIDBBEFBgcSITEyQVETFRYiNFJUYXFyc4GRkrEUM1OTwdEXIzVCYoKhsuHwJP/EABsBAQACAwEBAAAAAAAAAAAAAAABBQIDBgcE/8QAMBEBAAECAwUHBAEFAAAAAAAAAAECAwQRUQYSFDJxBRMWITEzUkFTYZE0FSIjJEL/2gAMAwEAAhEDEQA/ALxAAAAAAAAAAAAAAAAAAAAAAAAAACMgfC09rZo/RmFeXdKjNrKpt5qNequIHxtF7UdC3UlCF4qcnLdXZoumnJvhhsDdKc1JJxalF8U00011pgZgAAAAAAAAAAAAAAAAAAAAAAAAAAAAAAEMDjq1Iwi5SkoxisuUmkkutsCmNoW2VU9+20O96abjO6kluLzUl/d6X/uBSN5dVLicqtepKrVqPMpze9JsDiX+wFubDtd6lCstG3E3O3qRk6G803TqJZ3U30YzwA9AU5KSyuQDMAAAAQBIAAAAAAAAAAAAAAAAAAAAAADGQHS0tpShY0Z3F1VjRo0k3KUmlydC635gPOO0jadcaZc6Fu5W+j8tKC+8rxT51R9C/wAQK7AAQBsOoVKU9I2+5ywlKb9VJ5z8QPVmrlZ1KCb5OgD6oAAAAAAAAAAAAAAAAAAAAAAAAAAAMWwPl6y6doaLtql1cz3adJcmVvTn0QiulsDy9r1rxd6crOdaTp28ZN0beONymujLXOlycWBquQhAEhLs2NjUuZqnQpyqVJPhGKz731IC3dQtT/sXGWJ3NVbraTaguXd9IF26Ituw0ox6en0gd4AAAAAAAAAAAAAAAAAAAAAAAAAAIA4rmvCjGVSpJQpwi5SlJpRjBLLbbA8u7Vdd56au2qUmrG2k40I54TfI6r9OOHmA0ZsAggwEtg1Y1Wr6SllJ07dPEqrXDPix62BdOqmqUKMex21Jwh/fNrvpvrbAsPRehqdvhpZl9APqICQAAAAAAAAAAAAAAAAAAAAAAAAAAxbAovbtr1vy7VWlTvY8buUXzpdFLPSusClWwhiBKCW5am6myvcVrjMLZPvY8d+t6OpAXfq3q2moJQjSpQWFBLCx1f8AYG8WtrGlHEFgDnQEgAAAAAAAAAAAAAAQAbAJgMgMgMhBkBkBkBkJMgaVtT1yjoSybg07y5zTt454xbTzVa6l9WgPLFxWlUnKc5Oc5ycpSfFyk+LbA4ghKQS2XUnVt6QrOVThbUWnUbXCTfJBecD0FqvoNS3W47tKmlGEfFjjk9IG70qagsRWEgMwAAAAAAAAAAAAAAAACGBiSjzSQR+UhIAAAAAADp6TvqdpRq160lClQhKc2+iKWWB5L101lq6au6l1Vyot7tGnnhSorglj6+cIa/ICAl3dEaOneV4UKa76o0s9EY9MmB6D1M1chTjToUo/yqaW8+upjvpP0gWZbUVSioxWMIDlQEgAAAAAAAAAAAAAAAAGMkEZIZKfR0L3S9tatRuLmjRlLkVScYtr3mE1RDbaw9655005uDuo0f5fbfmwMe9o1buAxP25/R3UaP8AL7b82A72jU4DE/bn9HdRo/y+2/NiO9o1OAxP25/R3UaP8vtvzYfuO9o1OAxP25/R3UaP8vtvzY/uO9o1OAxP25/R3U6P8vtvzYDvaNTgMT9uf0d1Gj/L7b86H7k95TqicDiI85typnbjrzG63dHWdZTowancVKclKE5/208rlS5WZZvmmMlOsligJZRWXwWX9fMBcmzrVZ2tNSnD/wCq4UXLK+6pPkh6ePEC69DWCt6aWOLSyB9EAAAAAAAAAAAAAAAAAAAIYEAVJtj8JoezZXYycvR2mzGW5Kvsf+WWfBEzLq96I9cjHp+DJyqY79rWD4/BjKo7y1rBx6n8GRuzod7a1g9z+DJ3ajvbWsHufwY3amPeWtYdXSV2reDk+Enwiune6zfYt1VVKvtLHUWLUxExObSJzcm23y8X52W+TzqurenNgSxSgPraBtN6pGcubCcH6Xnga66sn34XD71M1S9H7P6PZU6k1x4PBnT6PimMplvSRLFkAAAAAAAAAAAAAAAAAAAEMCAQqTbJ4Tb+zZW436O12X5KmtapU9+tKLSlmOEms8cmOF3ZfRtDXVRbjdnJ2NcNarLRb7BRpxvbtJOeMRoUs/2t8W5eYse7p0cVXfvxVzS02G0a5Usyt7eUPF3ccOrI3KTir3ylY+o2l9H6cxTju2t4lmVCpiW/HpdJ8N4bkHFXflLc+42P+PyL9xuU/WDirvyljPVCnFNzlCMIpylJxXCK5SdyjRE4m99KpedNddNQv7ycqSxb032OjjhvQXDffp5SYiI9GubldfPVm1wlgBDntLd1ZKMU314XIutmNU5Q22aN6uIbfo22SdOMeRTj0cvE+Cu5/c7CxhIpszL0HqPDdpteg++jlzche8q56tpMmoAAAAAAAAAAAAAAAAAAACGBAIVJtk8Jt/Zsrca7XZfkqaboy+dpTu68edStpSjxx3z4IjCerZtNH+OPNWNatKbcpvenNuUpPlcm8tlm4aZmXHkeQ5ra5nRnGrSnKnVpvejOLalGS6UwL92X7V43rhZ6TcadzhRp3DeI12uiXVL6gdzbprZ9gslZ0Z7tzfLDw8Shap8Ze98PiB5x3geTEIZJAWJq3q+7bRtxc1ItVq8E45XMo54fE03p/tff2bRv34hjZw3XT9aP1KqJ3q3ody1FNiY/C99S+ZL3FzRyvM7/ALk9WzGTUkAAAAAAAAAAAAAAAAAAAIYEAhUm2Twm39mytxvq7XZfkqajoax+1xubdctahKMV1z6EY4T1btpPahV93azo1J0qkXCpTk4yi1hqSLRwjhYBBDKM2sNNppp5TxhrpXUEu1pTSte9mql1WqV6ihGmpVJuTjTjyRWeji/iB0ghIGwak6G+33UVNZoUcVKvU1lYh72Eru0ro/d0Xd1HFJbkVFYWEk+g0YjkWfZE/wCzTH5VvQ50PXj/AMipt870bE+zPRempfMl7i7o5XleI92erZjJqSAAAAAAAAAAAAAAAAAAAEMCAQqTbH4Tb+zZW412uy/LU1zU3wiXqLD6pZ5THCN+0ntw3HX/AGb09NUI3Fvu0dIQhhPgoV0lwjPz9TLRwVLzxpXR1ezrSoXNKVKtTeJQljOfNjlQS6YAIAAGUYttJLLbwl1sJXls61adtRhTa/nVnGpVfDg+O7HPmTAsDXu3VLRFxFcMU/1NN/klZdk/y6OqkqHPh68fqino5no+K9mei9NSuZL3F5b5XlmI9yerZzJpAAAAAAAAAAAAAAAAAAAAhgQCFSbY/Cbf2citxrtdl+Wprmp/38vVX1IwbftJ7cLz0b91D0Fo4KGrbStRqWmraW5GML2knKjVwk5S8ST6U+QhLyzd206FSdKrB06tOTjOEliUZrlTA4QAQAbrs30D9pr/AGmrF9hoPvOqVfoXo6Ql6I1U0buR7JJd8+QDHaR/S7n1P1NN/wBuVl2T/Lo6qLoc+Hrx+qKe3zPRsX7M9F6alcx+4vKOV5ZiPcnq2cyagAAAAAAAAAAAAAAAAAAAIYEAhUm2Pwm39nIrca7XZfkqa5qf4RL1V9SMJ6t+0ntwvTRv3UPQWjgodkhKtdruz2OlKMru0glpChHOFhK4prli+uSXIB5uqxcW01hptNNYaa5UwOMISl8Ql6H2faEVKjb0d3G5BSnn8R8ZIC1qVNQSSWEgNc2kf0u69T9TTf8AblZdk/y6Oqi6HPh68fqU9vnejYv2Z6L01K5kvcXlHK8tv889WzGTSkAAAAAAAAAAAAAAAAAAAIYEAhUm2Twm39mytxv0drsvyVNc1O+/l6q+pjg482e08z3dOS89GP8AlQ9BauHq9XbwYyIaGYp3arsrleVJ32jVGNaffV6Mmoxm/Hj5/MMxTdXVe/hPclZV1JddOW583IMxt+qGok41IVr2K71pwo87L6N4Zi9tVdHOlHfmuLGY2MDWdpH9LuvU/U1X/blY9lTliqOqi6HPh68fqint8z0bFznYnLReepXMl7i7o5Xlt3nq6toM2oAAAAAAAAAAAAAAAAAAACGBAIVJtj8Jt/Zsrcc7XZfkqadoTSKtKjm47+VjGcHz2bu4t+08DOKjLP0b7b7UqdOKj9knwXjI+uMa56dmLlXnvOT+LEPJJ/MieNjRPhe58h7WIeRz+ZDjY0R4XufJH8V6fkc/mQ42NCdl7nydG52hW1R5djUy+qpj9RxsaEbMXPkwttfbSm8rR889bmn+o42NE+GLnyfSW1aC5LOa/wBUf3HGxojwvc+R/FeHkc/mj+442NDwxc+T5esm0KN/a1bf7PKn2WGMtp4MK8VFdOT6cJs/VYvU1zVnk0Whz4etD6o+OjmdLiYiLMx+F56lcyXuLy3yPK7/ALlXVtBLUAAAAAAAAAAAAAAAAAAABDAxCI8lebSdWrrSFWlUt4xcacGpb0sP3Hx4m1v+jpexe0beFpmKvqr6erd0nhwjlf5Hx8LXo6D+v4XVHc7c+IvmI4W5on+v4bU7nbnxV8SeFrPEGG1O5258VfMOErPEGG1O5258WPzDhKzxBhtTudufFXzDhKzxBhtTudufEj8w4Ss8QYbU7nbnxV8w4Ss8QYbU7nbnxV8xHCVniDDanc9deIvmJjCVI8QYWf8ApNPV+5jKLcFwkny9CZnThaoloxPbdqqiYiVv6lLEH7i0oiYpycNeq3q5ltBLWAAAAAAAAAAAAAAAAAAABjIGYEerGUE1h8gygyydJ6HoN5dNZZO9KfLRHaWh+GhvSeSO0tD8NDekyO0tD8NDelGR2loeIhvSZJ7S0Pw0N6U5HaWh+GhvSZHaWh4iG9KMjtLQ8RDelKO0tD8NDemUZRB2mofhoxzZb2jtWlrGksQSSMt7Nj5/V2SEgAAAAAAAAAAAAAAAAAAAQwIAkAAAAAAAAAwAAECME5icASAAAAAAAAAAAAAAAAAAAAAAAAAAAAAAAAAAAAAAAAAAAAAAAAAAAAAAAAAAAAAAAAAAAAAAAAAAAAAAAAAAAAAAAAAAAAAAAAAAAAAAAAAAAAAAAAAAAAAAAAAAAAAAAAAAAAAAAAAAAAAAAAAAAAAAAAAAAAAAAAAAAAAA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es-ES" sz="7200" b="1" dirty="0" smtClean="0">
                <a:solidFill>
                  <a:srgbClr val="CC00FF"/>
                </a:solidFill>
                <a:latin typeface="Bradley Hand ITC" pitchFamily="66" charset="0"/>
              </a:rPr>
              <a:t>¿Qué es?</a:t>
            </a:r>
            <a:endParaRPr lang="es-ES" sz="7200" b="1" dirty="0">
              <a:solidFill>
                <a:srgbClr val="CC00FF"/>
              </a:solidFill>
              <a:latin typeface="Bradley Hand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960440"/>
          </a:xfrm>
        </p:spPr>
        <p:txBody>
          <a:bodyPr/>
          <a:lstStyle/>
          <a:p>
            <a:pPr algn="just">
              <a:buNone/>
            </a:pPr>
            <a:r>
              <a:rPr lang="es-ES" b="1" dirty="0" smtClean="0">
                <a:latin typeface="Bradley Hand ITC" pitchFamily="66" charset="0"/>
              </a:rPr>
              <a:t>   La ética es una rama de la filosofía que se ocupa del estudio racional de la moral, la virtud, el deber, la felicidad y el buen vivir. Es una de las principales ramas de la filosofía, en tanto requiere de la reflexión y de la argumentación. </a:t>
            </a:r>
            <a:endParaRPr lang="es-ES" b="1" dirty="0">
              <a:latin typeface="Bradley Hand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WRO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3494915" cy="2332856"/>
          </a:xfrm>
        </p:spPr>
      </p:pic>
      <p:pic>
        <p:nvPicPr>
          <p:cNvPr id="1026" name="Picture 2" descr="http://prensacorazon.com/wp-content/uploads/2007/06/etic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0"/>
            <a:ext cx="2952328" cy="2943796"/>
          </a:xfrm>
          <a:prstGeom prst="rect">
            <a:avLst/>
          </a:prstGeom>
          <a:noFill/>
        </p:spPr>
      </p:pic>
      <p:pic>
        <p:nvPicPr>
          <p:cNvPr id="1028" name="Picture 4" descr="http://innored.co/site/wp-content/uploads/2011/09/valor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708920"/>
            <a:ext cx="4032448" cy="3425272"/>
          </a:xfrm>
          <a:prstGeom prst="rect">
            <a:avLst/>
          </a:prstGeom>
          <a:noFill/>
        </p:spPr>
      </p:pic>
      <p:pic>
        <p:nvPicPr>
          <p:cNvPr id="1030" name="Picture 6" descr="https://encrypted-tbn1.gstatic.com/images?q=tbn:ANd9GcQZYYJuc-0QP2WCUqV59kCAeDk_aGpwo8QFonUWCnrouGpCzNHu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3967" y="3140968"/>
            <a:ext cx="4614449" cy="345638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Autofit/>
          </a:bodyPr>
          <a:lstStyle/>
          <a:p>
            <a:r>
              <a:rPr lang="es-ES" sz="7200" b="1" dirty="0" smtClean="0">
                <a:solidFill>
                  <a:srgbClr val="00B050"/>
                </a:solidFill>
                <a:latin typeface="Bradley Hand ITC" pitchFamily="66" charset="0"/>
              </a:rPr>
              <a:t>Relación entre la ética y la psicología</a:t>
            </a:r>
            <a:endParaRPr lang="es-ES" sz="7200" b="1" dirty="0">
              <a:solidFill>
                <a:srgbClr val="00B050"/>
              </a:solidFill>
              <a:latin typeface="Bradley Hand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56490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smtClean="0">
                <a:latin typeface="Bradley Hand ITC" pitchFamily="66" charset="0"/>
              </a:rPr>
              <a:t>    </a:t>
            </a:r>
            <a:r>
              <a:rPr lang="es-ES" b="1" dirty="0" smtClean="0">
                <a:latin typeface="Bradley Hand ITC" pitchFamily="66" charset="0"/>
              </a:rPr>
              <a:t>La psicología </a:t>
            </a:r>
            <a:r>
              <a:rPr lang="es-ES" b="1" dirty="0">
                <a:latin typeface="Bradley Hand ITC" pitchFamily="66" charset="0"/>
              </a:rPr>
              <a:t>es el estudio científico de la conducta y la experiencia de cómo los seres humanos y los animales sienten, piensan, aprenden y conocen para adaptarse al medio que los rodea</a:t>
            </a:r>
            <a:r>
              <a:rPr lang="es-ES" b="1" dirty="0" smtClean="0">
                <a:latin typeface="Bradley Hand ITC" pitchFamily="66" charset="0"/>
              </a:rPr>
              <a:t>.</a:t>
            </a:r>
          </a:p>
          <a:p>
            <a:pPr>
              <a:buNone/>
            </a:pPr>
            <a:r>
              <a:rPr lang="es-ES" b="1" dirty="0" smtClean="0">
                <a:latin typeface="Bradley Hand ITC" pitchFamily="66" charset="0"/>
              </a:rPr>
              <a:t>    Por </a:t>
            </a:r>
            <a:r>
              <a:rPr lang="es-ES" b="1" dirty="0">
                <a:latin typeface="Bradley Hand ITC" pitchFamily="66" charset="0"/>
              </a:rPr>
              <a:t>lo tanto las dos tratan el </a:t>
            </a:r>
            <a:r>
              <a:rPr lang="es-ES" b="1" dirty="0" smtClean="0">
                <a:latin typeface="Bradley Hand ITC" pitchFamily="66" charset="0"/>
              </a:rPr>
              <a:t>comportamiento humano, </a:t>
            </a:r>
            <a:r>
              <a:rPr lang="es-ES" b="1" dirty="0">
                <a:latin typeface="Bradley Hand ITC" pitchFamily="66" charset="0"/>
              </a:rPr>
              <a:t>su aplicación a la vida diaria y su entorno social.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620688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es-ES" sz="7200" b="1" dirty="0" smtClean="0">
                <a:solidFill>
                  <a:srgbClr val="7030A0"/>
                </a:solidFill>
                <a:latin typeface="Bradley Hand ITC" pitchFamily="66" charset="0"/>
              </a:rPr>
              <a:t>ABRAHAM       MASLOW</a:t>
            </a:r>
            <a:endParaRPr lang="es-ES" sz="7200" b="1" dirty="0">
              <a:solidFill>
                <a:srgbClr val="7030A0"/>
              </a:solidFill>
              <a:latin typeface="Bradley Hand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ES" b="1" dirty="0" smtClean="0">
                <a:latin typeface="Bradley Hand ITC" pitchFamily="66" charset="0"/>
              </a:rPr>
              <a:t>    Fue un psicólogo estadounidense conocido como el creador de:</a:t>
            </a:r>
          </a:p>
          <a:p>
            <a:pPr>
              <a:buNone/>
            </a:pPr>
            <a:r>
              <a:rPr lang="es-ES" b="1" dirty="0" smtClean="0">
                <a:latin typeface="Bradley Hand ITC" pitchFamily="66" charset="0"/>
              </a:rPr>
              <a:t>    La pirámide de necesidades:</a:t>
            </a:r>
          </a:p>
          <a:p>
            <a:pPr>
              <a:buNone/>
            </a:pPr>
            <a:r>
              <a:rPr lang="es-ES" b="1" dirty="0" smtClean="0">
                <a:latin typeface="Bradley Hand ITC" pitchFamily="66" charset="0"/>
              </a:rPr>
              <a:t>    Maslow </a:t>
            </a:r>
            <a:r>
              <a:rPr lang="es-ES" b="1" dirty="0">
                <a:latin typeface="Bradley Hand ITC" pitchFamily="66" charset="0"/>
              </a:rPr>
              <a:t>formula en su teoría una jerarquía </a:t>
            </a:r>
            <a:r>
              <a:rPr lang="es-ES" b="1" dirty="0" smtClean="0">
                <a:latin typeface="Bradley Hand ITC" pitchFamily="66" charset="0"/>
              </a:rPr>
              <a:t>o pirámide de </a:t>
            </a:r>
            <a:r>
              <a:rPr lang="es-ES" b="1" dirty="0">
                <a:latin typeface="Bradley Hand ITC" pitchFamily="66" charset="0"/>
              </a:rPr>
              <a:t>necesidades humanas y defiende que conforme se satisfacen las necesidades más básicas (parte inferior de la pirámide), los seres humanos desarrollan necesidades y deseos más elevados (parte superior de la pirámide). </a:t>
            </a:r>
          </a:p>
        </p:txBody>
      </p:sp>
      <p:pic>
        <p:nvPicPr>
          <p:cNvPr id="14338" name="Picture 2" descr="http://webspace.ship.edu/cgboer/maslo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88640"/>
            <a:ext cx="1656184" cy="18920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052736"/>
            <a:ext cx="7560840" cy="864096"/>
          </a:xfrm>
        </p:spPr>
        <p:txBody>
          <a:bodyPr>
            <a:noAutofit/>
          </a:bodyPr>
          <a:lstStyle/>
          <a:p>
            <a:r>
              <a:rPr lang="es-ES" sz="4800" b="1" dirty="0">
                <a:solidFill>
                  <a:srgbClr val="660066"/>
                </a:solidFill>
                <a:latin typeface="Bradley Hand ITC" pitchFamily="66" charset="0"/>
              </a:rPr>
              <a:t>Pirámide de Maslow o jerarquía de las necesidades humanas</a:t>
            </a:r>
            <a:r>
              <a:rPr lang="es-ES" sz="3800" dirty="0"/>
              <a:t/>
            </a:r>
            <a:br>
              <a:rPr lang="es-ES" sz="3800" dirty="0"/>
            </a:br>
            <a:endParaRPr lang="es-ES" sz="3800" dirty="0"/>
          </a:p>
        </p:txBody>
      </p:sp>
      <p:pic>
        <p:nvPicPr>
          <p:cNvPr id="4" name="3 Marcador de contenido" descr="P MAslow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2276872"/>
            <a:ext cx="6536110" cy="4248472"/>
          </a:xfrm>
        </p:spPr>
      </p:pic>
    </p:spTree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143000"/>
          </a:xfrm>
        </p:spPr>
        <p:txBody>
          <a:bodyPr>
            <a:noAutofit/>
          </a:bodyPr>
          <a:lstStyle/>
          <a:p>
            <a:r>
              <a:rPr lang="es-ES" sz="6600" b="1" dirty="0">
                <a:solidFill>
                  <a:srgbClr val="FF0000"/>
                </a:solidFill>
                <a:latin typeface="Bradley Hand ITC" pitchFamily="66" charset="0"/>
              </a:rPr>
              <a:t>¿Que es la ética empresarial?</a:t>
            </a:r>
            <a:r>
              <a:rPr lang="es-ES" sz="7200" b="1" dirty="0">
                <a:latin typeface="Bradley Hand ITC" pitchFamily="66" charset="0"/>
              </a:rPr>
              <a:t/>
            </a:r>
            <a:br>
              <a:rPr lang="es-ES" sz="7200" b="1" dirty="0">
                <a:latin typeface="Bradley Hand ITC" pitchFamily="66" charset="0"/>
              </a:rPr>
            </a:br>
            <a:endParaRPr lang="es-ES" sz="7200" dirty="0">
              <a:latin typeface="Bradley Hand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ES" dirty="0" smtClean="0"/>
              <a:t>         </a:t>
            </a:r>
            <a:r>
              <a:rPr lang="es-ES" sz="5800" b="1" dirty="0" smtClean="0">
                <a:latin typeface="Bradley Hand ITC" pitchFamily="66" charset="0"/>
              </a:rPr>
              <a:t>Ética </a:t>
            </a:r>
            <a:r>
              <a:rPr lang="es-ES" sz="5800" b="1" dirty="0">
                <a:latin typeface="Bradley Hand ITC" pitchFamily="66" charset="0"/>
              </a:rPr>
              <a:t>empresarial es el conjunto de valores, normas y </a:t>
            </a:r>
            <a:r>
              <a:rPr lang="es-ES" sz="5800" b="1" dirty="0" smtClean="0">
                <a:latin typeface="Bradley Hand ITC" pitchFamily="66" charset="0"/>
              </a:rPr>
              <a:t>principios</a:t>
            </a:r>
            <a:r>
              <a:rPr lang="es-ES" sz="5800" b="1" dirty="0" smtClean="0">
                <a:latin typeface="Bradley Hand ITC" pitchFamily="66" charset="0"/>
              </a:rPr>
              <a:t> </a:t>
            </a:r>
            <a:r>
              <a:rPr lang="es-ES" sz="5800" b="1" dirty="0" smtClean="0">
                <a:latin typeface="Bradley Hand ITC" pitchFamily="66" charset="0"/>
              </a:rPr>
              <a:t> </a:t>
            </a:r>
            <a:r>
              <a:rPr lang="es-ES" sz="5800" b="1" dirty="0" smtClean="0">
                <a:latin typeface="Bradley Hand ITC" pitchFamily="66" charset="0"/>
              </a:rPr>
              <a:t>reflejados </a:t>
            </a:r>
            <a:r>
              <a:rPr lang="es-ES" sz="5800" b="1" dirty="0">
                <a:latin typeface="Bradley Hand ITC" pitchFamily="66" charset="0"/>
              </a:rPr>
              <a:t>en la cultura de la empresa para alcanzar una </a:t>
            </a:r>
            <a:r>
              <a:rPr lang="es-ES" sz="5800" b="1" dirty="0" smtClean="0">
                <a:latin typeface="Bradley Hand ITC" pitchFamily="66" charset="0"/>
              </a:rPr>
              <a:t>mayor</a:t>
            </a:r>
            <a:r>
              <a:rPr lang="es-ES" sz="5800" b="1" dirty="0">
                <a:latin typeface="Bradley Hand ITC" pitchFamily="66" charset="0"/>
              </a:rPr>
              <a:t> </a:t>
            </a:r>
            <a:r>
              <a:rPr lang="es-ES" sz="5800" b="1" dirty="0" smtClean="0">
                <a:latin typeface="Bradley Hand ITC" pitchFamily="66" charset="0"/>
              </a:rPr>
              <a:t>sintonía </a:t>
            </a:r>
            <a:r>
              <a:rPr lang="es-ES" sz="5800" b="1" dirty="0">
                <a:latin typeface="Bradley Hand ITC" pitchFamily="66" charset="0"/>
              </a:rPr>
              <a:t>con la sociedad y permitir una mejor adaptación a </a:t>
            </a:r>
            <a:r>
              <a:rPr lang="es-ES" sz="5800" b="1" dirty="0" smtClean="0">
                <a:latin typeface="Bradley Hand ITC" pitchFamily="66" charset="0"/>
              </a:rPr>
              <a:t>todos</a:t>
            </a:r>
            <a:r>
              <a:rPr lang="es-ES" sz="5800" b="1" dirty="0">
                <a:latin typeface="Bradley Hand ITC" pitchFamily="66" charset="0"/>
              </a:rPr>
              <a:t> </a:t>
            </a:r>
            <a:r>
              <a:rPr lang="es-ES" sz="5800" b="1" dirty="0" smtClean="0">
                <a:latin typeface="Bradley Hand ITC" pitchFamily="66" charset="0"/>
              </a:rPr>
              <a:t>los </a:t>
            </a:r>
            <a:r>
              <a:rPr lang="es-ES" sz="5800" b="1" dirty="0">
                <a:latin typeface="Bradley Hand ITC" pitchFamily="66" charset="0"/>
              </a:rPr>
              <a:t>entornos </a:t>
            </a:r>
            <a:endParaRPr lang="es-ES" sz="5800" b="1" dirty="0" smtClean="0">
              <a:latin typeface="Bradley Hand ITC" pitchFamily="66" charset="0"/>
            </a:endParaRPr>
          </a:p>
          <a:p>
            <a:pPr>
              <a:buNone/>
            </a:pPr>
            <a:r>
              <a:rPr lang="es-ES" sz="5800" b="1" dirty="0" smtClean="0">
                <a:latin typeface="Bradley Hand ITC" pitchFamily="66" charset="0"/>
              </a:rPr>
              <a:t>    La </a:t>
            </a:r>
            <a:r>
              <a:rPr lang="es-ES" sz="5800" b="1" dirty="0">
                <a:latin typeface="Bradley Hand ITC" pitchFamily="66" charset="0"/>
              </a:rPr>
              <a:t>mayoría de las empresas han desarrollado un código de </a:t>
            </a:r>
            <a:r>
              <a:rPr lang="es-ES" sz="5800" b="1" dirty="0" smtClean="0">
                <a:latin typeface="Bradley Hand ITC" pitchFamily="66" charset="0"/>
              </a:rPr>
              <a:t>ética con </a:t>
            </a:r>
            <a:r>
              <a:rPr lang="es-ES" sz="5800" b="1" dirty="0">
                <a:latin typeface="Bradley Hand ITC" pitchFamily="66" charset="0"/>
              </a:rPr>
              <a:t>la finalidad de combatir:</a:t>
            </a:r>
          </a:p>
          <a:p>
            <a:pPr>
              <a:buNone/>
            </a:pPr>
            <a:r>
              <a:rPr lang="es-ES" sz="5800" b="1" dirty="0" smtClean="0">
                <a:latin typeface="Bradley Hand ITC" pitchFamily="66" charset="0"/>
              </a:rPr>
              <a:t>    La </a:t>
            </a:r>
            <a:r>
              <a:rPr lang="es-ES" sz="5800" b="1" dirty="0">
                <a:latin typeface="Bradley Hand ITC" pitchFamily="66" charset="0"/>
              </a:rPr>
              <a:t>corrupción</a:t>
            </a:r>
            <a:br>
              <a:rPr lang="es-ES" sz="5800" b="1" dirty="0">
                <a:latin typeface="Bradley Hand ITC" pitchFamily="66" charset="0"/>
              </a:rPr>
            </a:br>
            <a:r>
              <a:rPr lang="es-ES" sz="5800" b="1" dirty="0">
                <a:latin typeface="Bradley Hand ITC" pitchFamily="66" charset="0"/>
              </a:rPr>
              <a:t>El hostigamiento laboral</a:t>
            </a:r>
            <a:br>
              <a:rPr lang="es-ES" sz="5800" b="1" dirty="0">
                <a:latin typeface="Bradley Hand ITC" pitchFamily="66" charset="0"/>
              </a:rPr>
            </a:br>
            <a:r>
              <a:rPr lang="es-ES" sz="5800" b="1" dirty="0">
                <a:latin typeface="Bradley Hand ITC" pitchFamily="66" charset="0"/>
              </a:rPr>
              <a:t>La difamación</a:t>
            </a:r>
            <a:br>
              <a:rPr lang="es-ES" sz="5800" b="1" dirty="0">
                <a:latin typeface="Bradley Hand ITC" pitchFamily="66" charset="0"/>
              </a:rPr>
            </a:br>
            <a:r>
              <a:rPr lang="es-ES" sz="5800" b="1" dirty="0">
                <a:latin typeface="Bradley Hand ITC" pitchFamily="66" charset="0"/>
              </a:rPr>
              <a:t>Los anuncios engañosos</a:t>
            </a:r>
          </a:p>
          <a:p>
            <a:endParaRPr lang="es-ES" dirty="0"/>
          </a:p>
        </p:txBody>
      </p:sp>
      <p:sp>
        <p:nvSpPr>
          <p:cNvPr id="6" name="5 Flecha derecha"/>
          <p:cNvSpPr/>
          <p:nvPr/>
        </p:nvSpPr>
        <p:spPr>
          <a:xfrm flipV="1">
            <a:off x="467544" y="5733256"/>
            <a:ext cx="288032" cy="72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derecha"/>
          <p:cNvSpPr/>
          <p:nvPr/>
        </p:nvSpPr>
        <p:spPr>
          <a:xfrm flipV="1">
            <a:off x="467544" y="5085184"/>
            <a:ext cx="288032" cy="72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derecha"/>
          <p:cNvSpPr/>
          <p:nvPr/>
        </p:nvSpPr>
        <p:spPr>
          <a:xfrm flipV="1">
            <a:off x="467544" y="6021288"/>
            <a:ext cx="288032" cy="72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derecha"/>
          <p:cNvSpPr/>
          <p:nvPr/>
        </p:nvSpPr>
        <p:spPr>
          <a:xfrm flipV="1">
            <a:off x="467544" y="5373216"/>
            <a:ext cx="288032" cy="72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43000"/>
          </a:xfrm>
        </p:spPr>
        <p:txBody>
          <a:bodyPr>
            <a:noAutofit/>
          </a:bodyPr>
          <a:lstStyle/>
          <a:p>
            <a:r>
              <a:rPr lang="es-ES" sz="5400" b="1" dirty="0" smtClean="0">
                <a:solidFill>
                  <a:srgbClr val="92D050"/>
                </a:solidFill>
                <a:latin typeface="Bradley Hand ITC" pitchFamily="66" charset="0"/>
              </a:rPr>
              <a:t>Principios éticos adoptados por algunas empresas hoy en día</a:t>
            </a:r>
            <a:endParaRPr lang="es-ES" sz="5400" b="1" dirty="0">
              <a:solidFill>
                <a:srgbClr val="92D050"/>
              </a:solidFill>
              <a:latin typeface="Bradley Hand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11256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" dirty="0" smtClean="0"/>
              <a:t/>
            </a:r>
            <a:br>
              <a:rPr lang="es-ES" dirty="0" smtClean="0"/>
            </a:br>
            <a:r>
              <a:rPr lang="es-ES" sz="4600" b="1" dirty="0" smtClean="0">
                <a:latin typeface="Bradley Hand ITC" pitchFamily="66" charset="0"/>
              </a:rPr>
              <a:t>Responsabilidad </a:t>
            </a:r>
            <a:r>
              <a:rPr lang="es-ES" sz="4600" b="1" dirty="0">
                <a:latin typeface="Bradley Hand ITC" pitchFamily="66" charset="0"/>
              </a:rPr>
              <a:t>hacia el ambiente</a:t>
            </a:r>
            <a:r>
              <a:rPr lang="es-ES" sz="4600" b="1" dirty="0" smtClean="0">
                <a:latin typeface="Bradley Hand ITC" pitchFamily="66" charset="0"/>
              </a:rPr>
              <a:t/>
            </a:r>
            <a:br>
              <a:rPr lang="es-ES" sz="4600" b="1" dirty="0" smtClean="0">
                <a:latin typeface="Bradley Hand ITC" pitchFamily="66" charset="0"/>
              </a:rPr>
            </a:br>
            <a:r>
              <a:rPr lang="es-ES" sz="4600" b="1" dirty="0" smtClean="0">
                <a:latin typeface="Bradley Hand ITC" pitchFamily="66" charset="0"/>
              </a:rPr>
              <a:t>Intolerancia </a:t>
            </a:r>
            <a:r>
              <a:rPr lang="es-ES" sz="4600" b="1" dirty="0">
                <a:latin typeface="Bradley Hand ITC" pitchFamily="66" charset="0"/>
              </a:rPr>
              <a:t>hacia la discriminación por:</a:t>
            </a:r>
            <a:r>
              <a:rPr lang="es-ES" sz="4600" b="1" dirty="0" smtClean="0">
                <a:latin typeface="Bradley Hand ITC" pitchFamily="66" charset="0"/>
              </a:rPr>
              <a:t/>
            </a:r>
            <a:br>
              <a:rPr lang="es-ES" sz="4600" b="1" dirty="0" smtClean="0">
                <a:latin typeface="Bradley Hand ITC" pitchFamily="66" charset="0"/>
              </a:rPr>
            </a:br>
            <a:r>
              <a:rPr lang="es-ES" sz="4600" b="1" dirty="0" smtClean="0">
                <a:latin typeface="Bradley Hand ITC" pitchFamily="66" charset="0"/>
              </a:rPr>
              <a:t>-Raza</a:t>
            </a:r>
            <a:br>
              <a:rPr lang="es-ES" sz="4600" b="1" dirty="0" smtClean="0">
                <a:latin typeface="Bradley Hand ITC" pitchFamily="66" charset="0"/>
              </a:rPr>
            </a:br>
            <a:r>
              <a:rPr lang="es-ES" sz="4600" b="1" dirty="0" smtClean="0">
                <a:latin typeface="Bradley Hand ITC" pitchFamily="66" charset="0"/>
              </a:rPr>
              <a:t>-Color</a:t>
            </a:r>
            <a:br>
              <a:rPr lang="es-ES" sz="4600" b="1" dirty="0" smtClean="0">
                <a:latin typeface="Bradley Hand ITC" pitchFamily="66" charset="0"/>
              </a:rPr>
            </a:br>
            <a:r>
              <a:rPr lang="es-ES" sz="4600" b="1" dirty="0" smtClean="0">
                <a:latin typeface="Bradley Hand ITC" pitchFamily="66" charset="0"/>
              </a:rPr>
              <a:t>-Religión</a:t>
            </a:r>
            <a:br>
              <a:rPr lang="es-ES" sz="4600" b="1" dirty="0" smtClean="0">
                <a:latin typeface="Bradley Hand ITC" pitchFamily="66" charset="0"/>
              </a:rPr>
            </a:br>
            <a:r>
              <a:rPr lang="es-ES" sz="4600" b="1" dirty="0" smtClean="0">
                <a:latin typeface="Bradley Hand ITC" pitchFamily="66" charset="0"/>
              </a:rPr>
              <a:t>-Sexo</a:t>
            </a:r>
            <a:br>
              <a:rPr lang="es-ES" sz="4600" b="1" dirty="0" smtClean="0">
                <a:latin typeface="Bradley Hand ITC" pitchFamily="66" charset="0"/>
              </a:rPr>
            </a:br>
            <a:r>
              <a:rPr lang="es-ES" sz="4600" b="1" dirty="0" smtClean="0">
                <a:latin typeface="Bradley Hand ITC" pitchFamily="66" charset="0"/>
              </a:rPr>
              <a:t>-Edad</a:t>
            </a:r>
            <a:br>
              <a:rPr lang="es-ES" sz="4600" b="1" dirty="0" smtClean="0">
                <a:latin typeface="Bradley Hand ITC" pitchFamily="66" charset="0"/>
              </a:rPr>
            </a:br>
            <a:r>
              <a:rPr lang="es-ES" sz="4600" b="1" dirty="0" smtClean="0">
                <a:latin typeface="Bradley Hand ITC" pitchFamily="66" charset="0"/>
              </a:rPr>
              <a:t>-Impedimento </a:t>
            </a:r>
            <a:r>
              <a:rPr lang="es-ES" sz="4600" b="1" dirty="0">
                <a:latin typeface="Bradley Hand ITC" pitchFamily="66" charset="0"/>
              </a:rPr>
              <a:t>Físico</a:t>
            </a:r>
            <a:r>
              <a:rPr lang="es-ES" sz="4600" b="1" dirty="0" smtClean="0">
                <a:latin typeface="Bradley Hand ITC" pitchFamily="66" charset="0"/>
              </a:rPr>
              <a:t/>
            </a:r>
            <a:br>
              <a:rPr lang="es-ES" sz="4600" b="1" dirty="0" smtClean="0">
                <a:latin typeface="Bradley Hand ITC" pitchFamily="66" charset="0"/>
              </a:rPr>
            </a:br>
            <a:r>
              <a:rPr lang="es-ES" sz="4600" b="1" dirty="0" smtClean="0">
                <a:latin typeface="Bradley Hand ITC" pitchFamily="66" charset="0"/>
              </a:rPr>
              <a:t>Respetar </a:t>
            </a:r>
            <a:r>
              <a:rPr lang="es-ES" sz="4600" b="1" dirty="0">
                <a:latin typeface="Bradley Hand ITC" pitchFamily="66" charset="0"/>
              </a:rPr>
              <a:t>las necesidades y derechos de los empleados</a:t>
            </a:r>
            <a:r>
              <a:rPr lang="es-ES" sz="4600" b="1" dirty="0" smtClean="0">
                <a:latin typeface="Bradley Hand ITC" pitchFamily="66" charset="0"/>
              </a:rPr>
              <a:t/>
            </a:r>
            <a:br>
              <a:rPr lang="es-ES" sz="4600" b="1" dirty="0" smtClean="0">
                <a:latin typeface="Bradley Hand ITC" pitchFamily="66" charset="0"/>
              </a:rPr>
            </a:br>
            <a:r>
              <a:rPr lang="es-ES" sz="4600" b="1" dirty="0" smtClean="0">
                <a:latin typeface="Bradley Hand ITC" pitchFamily="66" charset="0"/>
              </a:rPr>
              <a:t>Tener </a:t>
            </a:r>
            <a:r>
              <a:rPr lang="es-ES" sz="4600" b="1" dirty="0">
                <a:latin typeface="Bradley Hand ITC" pitchFamily="66" charset="0"/>
              </a:rPr>
              <a:t>visión</a:t>
            </a:r>
            <a:r>
              <a:rPr lang="es-ES" sz="4600" b="1" dirty="0" smtClean="0">
                <a:latin typeface="Bradley Hand ITC" pitchFamily="66" charset="0"/>
              </a:rPr>
              <a:t/>
            </a:r>
            <a:br>
              <a:rPr lang="es-ES" sz="4600" b="1" dirty="0" smtClean="0">
                <a:latin typeface="Bradley Hand ITC" pitchFamily="66" charset="0"/>
              </a:rPr>
            </a:br>
            <a:r>
              <a:rPr lang="es-ES" sz="4600" b="1" dirty="0" smtClean="0">
                <a:latin typeface="Bradley Hand ITC" pitchFamily="66" charset="0"/>
              </a:rPr>
              <a:t>Mantener </a:t>
            </a:r>
            <a:r>
              <a:rPr lang="es-ES" sz="4600" b="1" dirty="0">
                <a:latin typeface="Bradley Hand ITC" pitchFamily="66" charset="0"/>
              </a:rPr>
              <a:t>un ambiente seguro y saludable</a:t>
            </a:r>
          </a:p>
        </p:txBody>
      </p:sp>
      <p:sp>
        <p:nvSpPr>
          <p:cNvPr id="4" name="3 Flecha derecha"/>
          <p:cNvSpPr/>
          <p:nvPr/>
        </p:nvSpPr>
        <p:spPr>
          <a:xfrm flipV="1">
            <a:off x="539552" y="2060848"/>
            <a:ext cx="288032" cy="72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derecha"/>
          <p:cNvSpPr/>
          <p:nvPr/>
        </p:nvSpPr>
        <p:spPr>
          <a:xfrm flipV="1">
            <a:off x="539552" y="2420888"/>
            <a:ext cx="288032" cy="72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derecha"/>
          <p:cNvSpPr/>
          <p:nvPr/>
        </p:nvSpPr>
        <p:spPr>
          <a:xfrm flipV="1">
            <a:off x="539552" y="5949280"/>
            <a:ext cx="288032" cy="72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derecha"/>
          <p:cNvSpPr/>
          <p:nvPr/>
        </p:nvSpPr>
        <p:spPr>
          <a:xfrm flipV="1">
            <a:off x="467544" y="5157192"/>
            <a:ext cx="288032" cy="72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derecha"/>
          <p:cNvSpPr/>
          <p:nvPr/>
        </p:nvSpPr>
        <p:spPr>
          <a:xfrm flipV="1">
            <a:off x="539552" y="6309320"/>
            <a:ext cx="288032" cy="72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ETICA-empresaria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26603" r="9525" b="8197"/>
          <a:stretch>
            <a:fillRect/>
          </a:stretch>
        </p:blipFill>
        <p:spPr>
          <a:xfrm>
            <a:off x="251520" y="188640"/>
            <a:ext cx="3171250" cy="3699792"/>
          </a:xfrm>
        </p:spPr>
      </p:pic>
      <p:pic>
        <p:nvPicPr>
          <p:cNvPr id="20482" name="Picture 2" descr="http://sfmorato.files.wordpress.com/2011/04/galeria1154.jpg"/>
          <p:cNvPicPr>
            <a:picLocks noChangeAspect="1" noChangeArrowheads="1"/>
          </p:cNvPicPr>
          <p:nvPr/>
        </p:nvPicPr>
        <p:blipFill>
          <a:blip r:embed="rId3" cstate="print"/>
          <a:srcRect b="28302"/>
          <a:stretch>
            <a:fillRect/>
          </a:stretch>
        </p:blipFill>
        <p:spPr bwMode="auto">
          <a:xfrm>
            <a:off x="3779912" y="404664"/>
            <a:ext cx="5040560" cy="3384376"/>
          </a:xfrm>
          <a:prstGeom prst="rect">
            <a:avLst/>
          </a:prstGeom>
          <a:noFill/>
        </p:spPr>
      </p:pic>
      <p:pic>
        <p:nvPicPr>
          <p:cNvPr id="20484" name="Picture 4" descr="http://www.otromundoesposible.net/wp-content/uploads/2012/09/etica-empresaria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861048"/>
            <a:ext cx="7920880" cy="27089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201</Words>
  <Application>Microsoft Office PowerPoint</Application>
  <PresentationFormat>Presentación en pantalla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ÉTICA</vt:lpstr>
      <vt:lpstr>¿Qué es?</vt:lpstr>
      <vt:lpstr>Diapositiva 3</vt:lpstr>
      <vt:lpstr>Relación entre la ética y la psicología</vt:lpstr>
      <vt:lpstr>ABRAHAM       MASLOW</vt:lpstr>
      <vt:lpstr>Pirámide de Maslow o jerarquía de las necesidades humanas </vt:lpstr>
      <vt:lpstr>¿Que es la ética empresarial? </vt:lpstr>
      <vt:lpstr>Principios éticos adoptados por algunas empresas hoy en día</vt:lpstr>
      <vt:lpstr>Diapositiva 9</vt:lpstr>
      <vt:lpstr> http://www.youtube.com/watch?v=1d4OP1TI76c</vt:lpstr>
    </vt:vector>
  </TitlesOfParts>
  <Company>FAMILIA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ETICA</dc:title>
  <dc:creator>GLORIA</dc:creator>
  <cp:lastModifiedBy>GLORIA</cp:lastModifiedBy>
  <cp:revision>9</cp:revision>
  <dcterms:created xsi:type="dcterms:W3CDTF">2013-07-28T02:08:06Z</dcterms:created>
  <dcterms:modified xsi:type="dcterms:W3CDTF">2013-07-28T13:12:06Z</dcterms:modified>
</cp:coreProperties>
</file>